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18288000" cy="10287000"/>
  <p:notesSz cx="6858000" cy="9144000"/>
  <p:embeddedFontLst>
    <p:embeddedFont>
      <p:font typeface="Asap" charset="1" panose="020F0504030202060203"/>
      <p:regular r:id="rId40"/>
    </p:embeddedFont>
    <p:embeddedFont>
      <p:font typeface="Muli Bold" charset="1" panose="00000800000000000000"/>
      <p:regular r:id="rId41"/>
    </p:embeddedFont>
    <p:embeddedFont>
      <p:font typeface="Muli" charset="1" panose="00000500000000000000"/>
      <p:regular r:id="rId42"/>
    </p:embeddedFont>
    <p:embeddedFont>
      <p:font typeface="Asap Bold" charset="1" panose="020F0804030202060203"/>
      <p:regular r:id="rId43"/>
    </p:embeddedFont>
    <p:embeddedFont>
      <p:font typeface="Arial Bold" charset="1" panose="020B0704020202020204"/>
      <p:regular r:id="rId44"/>
    </p:embeddedFont>
    <p:embeddedFont>
      <p:font typeface="Arial" charset="1" panose="020B0604020202020204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7519649"/>
            <a:ext cx="162306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554679" y="3643232"/>
            <a:ext cx="15188096" cy="3560321"/>
            <a:chOff x="0" y="0"/>
            <a:chExt cx="20250795" cy="474709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922530"/>
              <a:ext cx="20250795" cy="28245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11"/>
                </a:lnSpc>
              </a:pPr>
              <a:r>
                <a:rPr lang="en-US" sz="6399" spc="63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TÌM HIỂU VỀ PHÂN TÍCH DỮ LIỆU</a:t>
              </a:r>
            </a:p>
            <a:p>
              <a:pPr algn="ctr" marL="0" indent="0" lvl="0">
                <a:lnSpc>
                  <a:spcPts val="8511"/>
                </a:lnSpc>
              </a:pPr>
              <a:r>
                <a:rPr lang="en-US" sz="6399" spc="63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( DATA ANALYTICS )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367100" y="-57150"/>
              <a:ext cx="19539964" cy="18554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69"/>
                </a:lnSpc>
              </a:pPr>
              <a:r>
                <a:rPr lang="en-US" sz="4199" b="true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THỰC TẬP ĐỒ ÁN CHUYÊN NGÀNH</a:t>
              </a:r>
            </a:p>
            <a:p>
              <a:pPr algn="ctr" marL="0" indent="0" lvl="0">
                <a:lnSpc>
                  <a:spcPts val="5669"/>
                </a:lnSpc>
              </a:pPr>
              <a:r>
                <a:rPr lang="en-US" b="true" sz="4199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HỌC KỲ I, NĂM HỌC 2025 - 2026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981487" y="8369081"/>
            <a:ext cx="5715890" cy="1241126"/>
            <a:chOff x="0" y="0"/>
            <a:chExt cx="7621186" cy="165483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112037"/>
              <a:ext cx="7621186" cy="54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91"/>
                </a:lnSpc>
                <a:spcBef>
                  <a:spcPct val="0"/>
                </a:spcBef>
              </a:pPr>
              <a:r>
                <a:rPr lang="en-US" sz="2799" spc="27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TS. Nguyễn Bảo Ân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525"/>
              <a:ext cx="6962808" cy="55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91"/>
                </a:lnSpc>
              </a:pPr>
              <a:r>
                <a:rPr lang="en-US" b="true" sz="2799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GIÁO VIÊN HƯỚNG DẪN: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125822" y="8369081"/>
            <a:ext cx="6616953" cy="1216096"/>
            <a:chOff x="0" y="0"/>
            <a:chExt cx="8822605" cy="162146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078664"/>
              <a:ext cx="8822605" cy="54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91"/>
                </a:lnSpc>
                <a:spcBef>
                  <a:spcPct val="0"/>
                </a:spcBef>
              </a:pPr>
              <a:r>
                <a:rPr lang="en-US" sz="2799" spc="27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Cô Nhân Quý - 110122150 - DA22TTB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060438" cy="55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91"/>
                </a:lnSpc>
              </a:pPr>
              <a:r>
                <a:rPr lang="en-US" b="true" sz="2799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SINH VIÊN THỰC HIỆN:</a:t>
              </a:r>
            </a:p>
          </p:txBody>
        </p:sp>
      </p:grpSp>
      <p:sp>
        <p:nvSpPr>
          <p:cNvPr name="AutoShape 12" id="12"/>
          <p:cNvSpPr/>
          <p:nvPr/>
        </p:nvSpPr>
        <p:spPr>
          <a:xfrm rot="-5400000">
            <a:off x="192133" y="-192133"/>
            <a:ext cx="3578708" cy="3962974"/>
          </a:xfrm>
          <a:prstGeom prst="rect">
            <a:avLst/>
          </a:prstGeom>
          <a:solidFill>
            <a:srgbClr val="D6D7D7"/>
          </a:solidFill>
        </p:spPr>
      </p:sp>
      <p:grpSp>
        <p:nvGrpSpPr>
          <p:cNvPr name="Group 13" id="13"/>
          <p:cNvGrpSpPr/>
          <p:nvPr/>
        </p:nvGrpSpPr>
        <p:grpSpPr>
          <a:xfrm rot="0">
            <a:off x="4727" y="0"/>
            <a:ext cx="18288000" cy="3578708"/>
            <a:chOff x="0" y="0"/>
            <a:chExt cx="24384000" cy="4771611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2"/>
            <a:srcRect l="0" t="24991" r="0" b="45692"/>
            <a:stretch>
              <a:fillRect/>
            </a:stretch>
          </p:blipFill>
          <p:spPr>
            <a:xfrm flipH="false" flipV="false">
              <a:off x="0" y="0"/>
              <a:ext cx="24384000" cy="4771611"/>
            </a:xfrm>
            <a:prstGeom prst="rect">
              <a:avLst/>
            </a:prstGeom>
          </p:spPr>
        </p:pic>
      </p:grpSp>
      <p:sp>
        <p:nvSpPr>
          <p:cNvPr name="Freeform 15" id="15"/>
          <p:cNvSpPr/>
          <p:nvPr/>
        </p:nvSpPr>
        <p:spPr>
          <a:xfrm flipH="false" flipV="false" rot="0">
            <a:off x="766042" y="611492"/>
            <a:ext cx="2420248" cy="2420248"/>
          </a:xfrm>
          <a:custGeom>
            <a:avLst/>
            <a:gdLst/>
            <a:ahLst/>
            <a:cxnLst/>
            <a:rect r="r" b="b" t="t" l="l"/>
            <a:pathLst>
              <a:path h="2420248" w="2420248">
                <a:moveTo>
                  <a:pt x="0" y="0"/>
                </a:moveTo>
                <a:lnTo>
                  <a:pt x="2420248" y="0"/>
                </a:lnTo>
                <a:lnTo>
                  <a:pt x="2420248" y="2420248"/>
                </a:lnTo>
                <a:lnTo>
                  <a:pt x="0" y="2420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662620" y="1028700"/>
            <a:ext cx="7587512" cy="1623530"/>
            <a:chOff x="0" y="0"/>
            <a:chExt cx="10116683" cy="216470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429067"/>
              <a:ext cx="10116683" cy="735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7"/>
                </a:lnSpc>
                <a:spcBef>
                  <a:spcPct val="0"/>
                </a:spcBef>
              </a:pPr>
              <a:r>
                <a:rPr lang="en-US" b="true" sz="3655" spc="36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KHOA CÔNG NGHỆ THÔNG TIN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0"/>
              <a:ext cx="10116683" cy="735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7"/>
                </a:lnSpc>
              </a:pPr>
              <a:r>
                <a:rPr lang="en-US" sz="365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TRƯỜNG KỸ THUẬT CÔNG NGHỆ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024738" y="2835376"/>
            <a:ext cx="6249428" cy="6099660"/>
          </a:xfrm>
          <a:custGeom>
            <a:avLst/>
            <a:gdLst/>
            <a:ahLst/>
            <a:cxnLst/>
            <a:rect r="r" b="b" t="t" l="l"/>
            <a:pathLst>
              <a:path h="6099660" w="6249428">
                <a:moveTo>
                  <a:pt x="0" y="0"/>
                </a:moveTo>
                <a:lnTo>
                  <a:pt x="6249428" y="0"/>
                </a:lnTo>
                <a:lnTo>
                  <a:pt x="6249428" y="6099660"/>
                </a:lnTo>
                <a:lnTo>
                  <a:pt x="0" y="6099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04725" y="2835376"/>
            <a:ext cx="6527464" cy="6099660"/>
          </a:xfrm>
          <a:custGeom>
            <a:avLst/>
            <a:gdLst/>
            <a:ahLst/>
            <a:cxnLst/>
            <a:rect r="r" b="b" t="t" l="l"/>
            <a:pathLst>
              <a:path h="6099660" w="6527464">
                <a:moveTo>
                  <a:pt x="0" y="0"/>
                </a:moveTo>
                <a:lnTo>
                  <a:pt x="6527464" y="0"/>
                </a:lnTo>
                <a:lnTo>
                  <a:pt x="6527464" y="6099660"/>
                </a:lnTo>
                <a:lnTo>
                  <a:pt x="0" y="60996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24738" y="300408"/>
            <a:ext cx="8882199" cy="221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6400" spc="64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Kết quả thực nghiệm</a:t>
            </a:r>
          </a:p>
          <a:p>
            <a:pPr algn="l" marL="0" indent="0" lvl="0">
              <a:lnSpc>
                <a:spcPts val="6930"/>
              </a:lnSpc>
            </a:pPr>
            <a:r>
              <a:rPr lang="en-US" b="true" sz="4200" spc="42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Tiền xử lý &amp; Phân tích xu hướng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724383" y="2835376"/>
            <a:ext cx="7016793" cy="6099660"/>
          </a:xfrm>
          <a:custGeom>
            <a:avLst/>
            <a:gdLst/>
            <a:ahLst/>
            <a:cxnLst/>
            <a:rect r="r" b="b" t="t" l="l"/>
            <a:pathLst>
              <a:path h="6099660" w="7016793">
                <a:moveTo>
                  <a:pt x="0" y="0"/>
                </a:moveTo>
                <a:lnTo>
                  <a:pt x="7016793" y="0"/>
                </a:lnTo>
                <a:lnTo>
                  <a:pt x="7016793" y="6099660"/>
                </a:lnTo>
                <a:lnTo>
                  <a:pt x="0" y="6099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920125" y="2835376"/>
            <a:ext cx="6664443" cy="6099660"/>
          </a:xfrm>
          <a:custGeom>
            <a:avLst/>
            <a:gdLst/>
            <a:ahLst/>
            <a:cxnLst/>
            <a:rect r="r" b="b" t="t" l="l"/>
            <a:pathLst>
              <a:path h="6099660" w="6664443">
                <a:moveTo>
                  <a:pt x="0" y="0"/>
                </a:moveTo>
                <a:lnTo>
                  <a:pt x="6664443" y="0"/>
                </a:lnTo>
                <a:lnTo>
                  <a:pt x="6664443" y="6099660"/>
                </a:lnTo>
                <a:lnTo>
                  <a:pt x="0" y="60996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24738" y="300408"/>
            <a:ext cx="8882199" cy="221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6400" spc="64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Kết quả thực nghiệm</a:t>
            </a:r>
          </a:p>
          <a:p>
            <a:pPr algn="l" marL="0" indent="0" lvl="0">
              <a:lnSpc>
                <a:spcPts val="6930"/>
              </a:lnSpc>
            </a:pPr>
            <a:r>
              <a:rPr lang="en-US" b="true" sz="4200" spc="42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Tiền xử lý &amp; Phân tích xu hướng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024738" y="2833189"/>
            <a:ext cx="6281556" cy="6104034"/>
          </a:xfrm>
          <a:custGeom>
            <a:avLst/>
            <a:gdLst/>
            <a:ahLst/>
            <a:cxnLst/>
            <a:rect r="r" b="b" t="t" l="l"/>
            <a:pathLst>
              <a:path h="6104034" w="6281556">
                <a:moveTo>
                  <a:pt x="0" y="0"/>
                </a:moveTo>
                <a:lnTo>
                  <a:pt x="6281556" y="0"/>
                </a:lnTo>
                <a:lnTo>
                  <a:pt x="6281556" y="6104034"/>
                </a:lnTo>
                <a:lnTo>
                  <a:pt x="0" y="6104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827137" y="2833189"/>
            <a:ext cx="6352615" cy="6104034"/>
          </a:xfrm>
          <a:custGeom>
            <a:avLst/>
            <a:gdLst/>
            <a:ahLst/>
            <a:cxnLst/>
            <a:rect r="r" b="b" t="t" l="l"/>
            <a:pathLst>
              <a:path h="6104034" w="6352615">
                <a:moveTo>
                  <a:pt x="0" y="0"/>
                </a:moveTo>
                <a:lnTo>
                  <a:pt x="6352615" y="0"/>
                </a:lnTo>
                <a:lnTo>
                  <a:pt x="6352615" y="6104034"/>
                </a:lnTo>
                <a:lnTo>
                  <a:pt x="0" y="6104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24738" y="300408"/>
            <a:ext cx="8882199" cy="221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6400" spc="64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Kết quả thực nghiệm</a:t>
            </a:r>
          </a:p>
          <a:p>
            <a:pPr algn="l" marL="0" indent="0" lvl="0">
              <a:lnSpc>
                <a:spcPts val="6930"/>
              </a:lnSpc>
            </a:pPr>
            <a:r>
              <a:rPr lang="en-US" b="true" sz="4200" spc="42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Tiền xử lý &amp; Phân tích xu hướng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487344" y="1131394"/>
            <a:ext cx="8656656" cy="7412147"/>
          </a:xfrm>
          <a:custGeom>
            <a:avLst/>
            <a:gdLst/>
            <a:ahLst/>
            <a:cxnLst/>
            <a:rect r="r" b="b" t="t" l="l"/>
            <a:pathLst>
              <a:path h="7412147" w="8656656">
                <a:moveTo>
                  <a:pt x="0" y="0"/>
                </a:moveTo>
                <a:lnTo>
                  <a:pt x="8656656" y="0"/>
                </a:lnTo>
                <a:lnTo>
                  <a:pt x="8656656" y="7412147"/>
                </a:lnTo>
                <a:lnTo>
                  <a:pt x="0" y="74121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10267" y="1131394"/>
            <a:ext cx="8115300" cy="7514841"/>
          </a:xfrm>
          <a:custGeom>
            <a:avLst/>
            <a:gdLst/>
            <a:ahLst/>
            <a:cxnLst/>
            <a:rect r="r" b="b" t="t" l="l"/>
            <a:pathLst>
              <a:path h="7514841" w="8115300">
                <a:moveTo>
                  <a:pt x="0" y="0"/>
                </a:moveTo>
                <a:lnTo>
                  <a:pt x="8115300" y="0"/>
                </a:lnTo>
                <a:lnTo>
                  <a:pt x="8115300" y="7514840"/>
                </a:lnTo>
                <a:lnTo>
                  <a:pt x="0" y="75148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932258" cy="8144992"/>
            <a:chOff x="0" y="0"/>
            <a:chExt cx="11909678" cy="108599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1909678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1909678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quả thực nghiệm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Tiền xử lý &amp; Phân tích xu hướng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1742192" cy="7383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K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hung giờ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vàng: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Xác định thời điểm mua sắm sôi động nhất là từ 10:00 - 15:00,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hỗ trợ tối ưu hóa nhân sự và chiến dịch Flash Sale.</a:t>
              </a:r>
            </a:p>
            <a:p>
              <a:pPr algn="just">
                <a:lnSpc>
                  <a:spcPts val="5600"/>
                </a:lnSpc>
              </a:pP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Mô hình kinh doanh: 95% đơn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àng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có giá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trị nhỏ (&lt;£50), phản ánh đặc thù bán lẻ các món quà lưu niệm/vật dụng nhỏ.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0289635" y="1747926"/>
            <a:ext cx="7374152" cy="6406185"/>
          </a:xfrm>
          <a:custGeom>
            <a:avLst/>
            <a:gdLst/>
            <a:ahLst/>
            <a:cxnLst/>
            <a:rect r="r" b="b" t="t" l="l"/>
            <a:pathLst>
              <a:path h="6406185" w="7374152">
                <a:moveTo>
                  <a:pt x="0" y="0"/>
                </a:moveTo>
                <a:lnTo>
                  <a:pt x="7374152" y="0"/>
                </a:lnTo>
                <a:lnTo>
                  <a:pt x="7374152" y="6406185"/>
                </a:lnTo>
                <a:lnTo>
                  <a:pt x="0" y="64061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546535" y="828464"/>
            <a:ext cx="11510983" cy="7915022"/>
          </a:xfrm>
          <a:custGeom>
            <a:avLst/>
            <a:gdLst/>
            <a:ahLst/>
            <a:cxnLst/>
            <a:rect r="r" b="b" t="t" l="l"/>
            <a:pathLst>
              <a:path h="7915022" w="11510983">
                <a:moveTo>
                  <a:pt x="0" y="0"/>
                </a:moveTo>
                <a:lnTo>
                  <a:pt x="11510983" y="0"/>
                </a:lnTo>
                <a:lnTo>
                  <a:pt x="11510983" y="7915022"/>
                </a:lnTo>
                <a:lnTo>
                  <a:pt x="0" y="7915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263071" y="643515"/>
            <a:ext cx="11761858" cy="8113689"/>
          </a:xfrm>
          <a:custGeom>
            <a:avLst/>
            <a:gdLst/>
            <a:ahLst/>
            <a:cxnLst/>
            <a:rect r="r" b="b" t="t" l="l"/>
            <a:pathLst>
              <a:path h="8113689" w="11761858">
                <a:moveTo>
                  <a:pt x="0" y="0"/>
                </a:moveTo>
                <a:lnTo>
                  <a:pt x="11761858" y="0"/>
                </a:lnTo>
                <a:lnTo>
                  <a:pt x="11761858" y="8113689"/>
                </a:lnTo>
                <a:lnTo>
                  <a:pt x="0" y="81136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343334" y="748046"/>
            <a:ext cx="12077596" cy="8184298"/>
          </a:xfrm>
          <a:custGeom>
            <a:avLst/>
            <a:gdLst/>
            <a:ahLst/>
            <a:cxnLst/>
            <a:rect r="r" b="b" t="t" l="l"/>
            <a:pathLst>
              <a:path h="8184298" w="12077596">
                <a:moveTo>
                  <a:pt x="0" y="0"/>
                </a:moveTo>
                <a:lnTo>
                  <a:pt x="12077596" y="0"/>
                </a:lnTo>
                <a:lnTo>
                  <a:pt x="12077596" y="8184298"/>
                </a:lnTo>
                <a:lnTo>
                  <a:pt x="0" y="8184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4738" y="732308"/>
            <a:ext cx="14588938" cy="9554692"/>
            <a:chOff x="0" y="0"/>
            <a:chExt cx="19451917" cy="127395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quả thực nghiệm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Phân khúc khách hàng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92631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600"/>
                </a:lnSpc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Phân loại chiến lược: Phân nhóm t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hành công 4,290 khách hàng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thành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các nhóm riêng biệt dựa trên hành vi mua sắm.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Nhóm Champions (Vô địch): Số lượng ít (~420 khách) nhưng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chi tiêu "khủng" (&gt;£6,000/người), là nhóm gánh doanh thu chính.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Nhóm At Risk (Nguy cơ): Chi tiêu cao thứ 3 hệ thống (~£1,400) nhưng đang rời bỏ doanh nghiệp.</a:t>
              </a:r>
            </a:p>
            <a:p>
              <a:pPr algn="just">
                <a:lnSpc>
                  <a:spcPts val="5600"/>
                </a:lnSpc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Ý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nghĩa: Chuyển từ tiếp thị đại trà sang chăm sóc khách hàng cá nhân hóa theo từng nhóm.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729528" y="868744"/>
            <a:ext cx="15148046" cy="7839114"/>
          </a:xfrm>
          <a:custGeom>
            <a:avLst/>
            <a:gdLst/>
            <a:ahLst/>
            <a:cxnLst/>
            <a:rect r="r" b="b" t="t" l="l"/>
            <a:pathLst>
              <a:path h="7839114" w="15148046">
                <a:moveTo>
                  <a:pt x="0" y="0"/>
                </a:moveTo>
                <a:lnTo>
                  <a:pt x="15148046" y="0"/>
                </a:lnTo>
                <a:lnTo>
                  <a:pt x="15148046" y="7839114"/>
                </a:lnTo>
                <a:lnTo>
                  <a:pt x="0" y="78391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43058" y="4652010"/>
            <a:ext cx="6227941" cy="982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10"/>
              </a:lnSpc>
            </a:pPr>
            <a:r>
              <a:rPr lang="en-US" sz="6500" spc="65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MỤC LỤC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6379095" y="1544847"/>
          <a:ext cx="10498727" cy="7197305"/>
        </p:xfrm>
        <a:graphic>
          <a:graphicData uri="http://schemas.openxmlformats.org/drawingml/2006/table">
            <a:tbl>
              <a:tblPr/>
              <a:tblGrid>
                <a:gridCol w="2260326"/>
                <a:gridCol w="8238401"/>
              </a:tblGrid>
              <a:tr h="14236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 u="sng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Giới thiệu đề tài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341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40"/>
                        </a:lnSpc>
                        <a:defRPr/>
                      </a:pPr>
                      <a:r>
                        <a:rPr lang="en-US" sz="3600" u="sng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Nghiên cứu lý thuyết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341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40"/>
                        </a:lnSpc>
                        <a:defRPr/>
                      </a:pPr>
                      <a:r>
                        <a:rPr lang="en-US" sz="3600" u="sng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Hiện thực hóa nghiên cứu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341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Kết quả đạt được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34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40"/>
                        </a:lnSpc>
                        <a:defRPr/>
                      </a:pPr>
                      <a:r>
                        <a:rPr lang="en-US" sz="3600" u="sng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Kết luận và Hướng phát triển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040547" y="708015"/>
            <a:ext cx="14206906" cy="8186730"/>
          </a:xfrm>
          <a:custGeom>
            <a:avLst/>
            <a:gdLst/>
            <a:ahLst/>
            <a:cxnLst/>
            <a:rect r="r" b="b" t="t" l="l"/>
            <a:pathLst>
              <a:path h="8186730" w="14206906">
                <a:moveTo>
                  <a:pt x="0" y="0"/>
                </a:moveTo>
                <a:lnTo>
                  <a:pt x="14206906" y="0"/>
                </a:lnTo>
                <a:lnTo>
                  <a:pt x="14206906" y="8186730"/>
                </a:lnTo>
                <a:lnTo>
                  <a:pt x="0" y="81867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430916" y="234257"/>
            <a:ext cx="10733921" cy="9024043"/>
          </a:xfrm>
          <a:custGeom>
            <a:avLst/>
            <a:gdLst/>
            <a:ahLst/>
            <a:cxnLst/>
            <a:rect r="r" b="b" t="t" l="l"/>
            <a:pathLst>
              <a:path h="9024043" w="10733921">
                <a:moveTo>
                  <a:pt x="0" y="0"/>
                </a:moveTo>
                <a:lnTo>
                  <a:pt x="10733921" y="0"/>
                </a:lnTo>
                <a:lnTo>
                  <a:pt x="10733921" y="9024043"/>
                </a:lnTo>
                <a:lnTo>
                  <a:pt x="0" y="9024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98" t="0" r="-10493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4738" y="732308"/>
            <a:ext cx="14588938" cy="9554692"/>
            <a:chOff x="0" y="0"/>
            <a:chExt cx="19451917" cy="127395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quả thực nghiệm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Xây dựng ứng dụng và Demo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92631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90881" indent="-345440" lvl="1">
                <a:lnSpc>
                  <a:spcPts val="5600"/>
                </a:lnSpc>
                <a:buAutoNum type="arabicPeriod" startAt="1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Tính đa năng: Ứng dụng Pyt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hon/Streamlit đã chạy thử nghiệm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thành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công trên 2 bộ dữ liệu khác nhau: Adidas US Sales (Báo cáo tổng hợp) và Online Retail (Giao dịch chi tiết).</a:t>
              </a:r>
            </a:p>
            <a:p>
              <a:pPr algn="just" marL="690881" indent="-345440" lvl="1">
                <a:lnSpc>
                  <a:spcPts val="5600"/>
                </a:lnSpc>
                <a:buAutoNum type="arabicPeriod" startAt="1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Tính năng nổi bật: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Tự động hóa quy trình làm sạch và so sánh thống kê trước/sau xử lý.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Dashboard tương tác trực quan (Biểu đồ xu hướng, Phân phối RFM) giúp nhà quản lý dễ dàng nắm bắt thông tin.</a:t>
              </a:r>
            </a:p>
            <a:p>
              <a:pPr algn="just">
                <a:lnSpc>
                  <a:spcPts val="5600"/>
                </a:lnSpc>
              </a:pP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682913" y="748099"/>
            <a:ext cx="14922175" cy="8091630"/>
          </a:xfrm>
          <a:custGeom>
            <a:avLst/>
            <a:gdLst/>
            <a:ahLst/>
            <a:cxnLst/>
            <a:rect r="r" b="b" t="t" l="l"/>
            <a:pathLst>
              <a:path h="8091630" w="14922175">
                <a:moveTo>
                  <a:pt x="0" y="0"/>
                </a:moveTo>
                <a:lnTo>
                  <a:pt x="14922174" y="0"/>
                </a:lnTo>
                <a:lnTo>
                  <a:pt x="14922174" y="8091630"/>
                </a:lnTo>
                <a:lnTo>
                  <a:pt x="0" y="8091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860" r="-10797" b="-4072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769076" y="1908992"/>
            <a:ext cx="14749847" cy="5739367"/>
          </a:xfrm>
          <a:custGeom>
            <a:avLst/>
            <a:gdLst/>
            <a:ahLst/>
            <a:cxnLst/>
            <a:rect r="r" b="b" t="t" l="l"/>
            <a:pathLst>
              <a:path h="5739367" w="14749847">
                <a:moveTo>
                  <a:pt x="0" y="0"/>
                </a:moveTo>
                <a:lnTo>
                  <a:pt x="14749848" y="0"/>
                </a:lnTo>
                <a:lnTo>
                  <a:pt x="14749848" y="5739367"/>
                </a:lnTo>
                <a:lnTo>
                  <a:pt x="0" y="57393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641" t="-100000" r="-771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200371" y="796279"/>
            <a:ext cx="13887258" cy="8136637"/>
          </a:xfrm>
          <a:custGeom>
            <a:avLst/>
            <a:gdLst/>
            <a:ahLst/>
            <a:cxnLst/>
            <a:rect r="r" b="b" t="t" l="l"/>
            <a:pathLst>
              <a:path h="8136637" w="13887258">
                <a:moveTo>
                  <a:pt x="0" y="0"/>
                </a:moveTo>
                <a:lnTo>
                  <a:pt x="13887258" y="0"/>
                </a:lnTo>
                <a:lnTo>
                  <a:pt x="13887258" y="8136637"/>
                </a:lnTo>
                <a:lnTo>
                  <a:pt x="0" y="8136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435" r="-15031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485183" y="1262849"/>
            <a:ext cx="15924294" cy="7391745"/>
          </a:xfrm>
          <a:custGeom>
            <a:avLst/>
            <a:gdLst/>
            <a:ahLst/>
            <a:cxnLst/>
            <a:rect r="r" b="b" t="t" l="l"/>
            <a:pathLst>
              <a:path h="7391745" w="15924294">
                <a:moveTo>
                  <a:pt x="0" y="0"/>
                </a:moveTo>
                <a:lnTo>
                  <a:pt x="15924294" y="0"/>
                </a:lnTo>
                <a:lnTo>
                  <a:pt x="15924294" y="7391745"/>
                </a:lnTo>
                <a:lnTo>
                  <a:pt x="0" y="73917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136" t="-76207" r="-11271" b="0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97623" y="1198512"/>
            <a:ext cx="16692753" cy="7306655"/>
          </a:xfrm>
          <a:custGeom>
            <a:avLst/>
            <a:gdLst/>
            <a:ahLst/>
            <a:cxnLst/>
            <a:rect r="r" b="b" t="t" l="l"/>
            <a:pathLst>
              <a:path h="7306655" w="16692753">
                <a:moveTo>
                  <a:pt x="0" y="0"/>
                </a:moveTo>
                <a:lnTo>
                  <a:pt x="16692754" y="0"/>
                </a:lnTo>
                <a:lnTo>
                  <a:pt x="16692754" y="7306654"/>
                </a:lnTo>
                <a:lnTo>
                  <a:pt x="0" y="73066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492" t="-43946" r="-15256" b="-48492"/>
            </a:stretch>
          </a:blipFill>
        </p:spPr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420710" y="639583"/>
            <a:ext cx="13446580" cy="8618717"/>
          </a:xfrm>
          <a:custGeom>
            <a:avLst/>
            <a:gdLst/>
            <a:ahLst/>
            <a:cxnLst/>
            <a:rect r="r" b="b" t="t" l="l"/>
            <a:pathLst>
              <a:path h="8618717" w="13446580">
                <a:moveTo>
                  <a:pt x="0" y="0"/>
                </a:moveTo>
                <a:lnTo>
                  <a:pt x="13446580" y="0"/>
                </a:lnTo>
                <a:lnTo>
                  <a:pt x="13446580" y="8618717"/>
                </a:lnTo>
                <a:lnTo>
                  <a:pt x="0" y="86187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22" t="-22919" r="-16025" b="-9376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001637" y="853493"/>
            <a:ext cx="14284726" cy="7777087"/>
          </a:xfrm>
          <a:custGeom>
            <a:avLst/>
            <a:gdLst/>
            <a:ahLst/>
            <a:cxnLst/>
            <a:rect r="r" b="b" t="t" l="l"/>
            <a:pathLst>
              <a:path h="7777087" w="14284726">
                <a:moveTo>
                  <a:pt x="0" y="0"/>
                </a:moveTo>
                <a:lnTo>
                  <a:pt x="14284726" y="0"/>
                </a:lnTo>
                <a:lnTo>
                  <a:pt x="14284726" y="7777088"/>
                </a:lnTo>
                <a:lnTo>
                  <a:pt x="0" y="77770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628" t="-50624" r="-16133" b="-6173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05621" y="1398262"/>
            <a:ext cx="14200020" cy="2155366"/>
            <a:chOff x="0" y="0"/>
            <a:chExt cx="18933360" cy="2873821"/>
          </a:xfrm>
        </p:grpSpPr>
        <p:sp>
          <p:nvSpPr>
            <p:cNvPr name="AutoShape 3" id="3"/>
            <p:cNvSpPr/>
            <p:nvPr/>
          </p:nvSpPr>
          <p:spPr>
            <a:xfrm>
              <a:off x="0" y="1803907"/>
              <a:ext cx="18933360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18933360" cy="14479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207"/>
                </a:lnSpc>
              </a:pPr>
              <a:r>
                <a:rPr lang="en-US" b="true" sz="7199" spc="7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Giới thiệu đề tài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917402"/>
              <a:ext cx="18933360" cy="956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968"/>
                </a:lnSpc>
              </a:pPr>
              <a:r>
                <a:rPr lang="en-US" b="true" sz="4263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Lý do chọn đề tài: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022833" y="4287572"/>
            <a:ext cx="14365596" cy="426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pc="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Xu hướng tất yếu: Dữ l</a:t>
            </a:r>
            <a:r>
              <a:rPr lang="en-US" sz="3200" spc="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iệu là tài nguyên chiến lược trong nền kinh tế số và chuyển đổi số.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pc="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Giá trị thực tiễn: Giúp doanh nghiệp chuyển dịch sang ra quyết định dựa trên dữ liệu (Data-driven) để tối ưu vận hành.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pc="6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Phù hợp chuyên môn: Vận dụng kỹ năng lập trình Python vào bài toán thực tế của ngành thương mại điện tử.</a:t>
            </a:r>
          </a:p>
          <a:p>
            <a:pPr algn="ctr">
              <a:lnSpc>
                <a:spcPts val="4831"/>
              </a:lnSpc>
            </a:pP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42128" y="1028700"/>
            <a:ext cx="15603743" cy="7919878"/>
          </a:xfrm>
          <a:custGeom>
            <a:avLst/>
            <a:gdLst/>
            <a:ahLst/>
            <a:cxnLst/>
            <a:rect r="r" b="b" t="t" l="l"/>
            <a:pathLst>
              <a:path h="7919878" w="15603743">
                <a:moveTo>
                  <a:pt x="0" y="0"/>
                </a:moveTo>
                <a:lnTo>
                  <a:pt x="15603744" y="0"/>
                </a:lnTo>
                <a:lnTo>
                  <a:pt x="15603744" y="7919878"/>
                </a:lnTo>
                <a:lnTo>
                  <a:pt x="0" y="7919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795" t="-37589" r="-17034" b="-32890"/>
            </a:stretch>
          </a:blipFill>
        </p:spPr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49768" y="1028700"/>
            <a:ext cx="14588938" cy="7440142"/>
            <a:chOff x="0" y="0"/>
            <a:chExt cx="19451917" cy="99201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luận và hướng phát triển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luận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6443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600"/>
                </a:lnSpc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Quy trình hoàn chỉnh: Xây dựng t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hành công quy trình xử lý dữ liệu khép kín, làm sạch triệt để nhiễu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và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ngoại lai, giữ lại 97% dữ liệu hợp lệ (526,003 dòng).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Xác định chính xác tính mùa vụ (đỉnh điểm tháng 11) và "khung giờ vàng" (10:00 - 15:00) để tối ưu chiến dịch bán hàng.</a:t>
              </a: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Phân loại thành công 4,290 khách hàng qua mô hình RFM, đặc biệt là nhận diện nhóm "At Risk" (chi tiêu cao nhưng đang rời bỏ).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49768" y="1028700"/>
            <a:ext cx="14588938" cy="8144992"/>
            <a:chOff x="0" y="0"/>
            <a:chExt cx="19451917" cy="108599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luận và hướng phát triển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Hướng phát triển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7383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b="true" sz="32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Ứng dụng Học máy (Machine Learning):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Sử dụng t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huật toán K-Means Clustering để phân nhóm khách h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à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ng tự động thay vì các quy tắc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cố định, giúp tìm ra các phân khúc ngách.</a:t>
              </a:r>
            </a:p>
            <a:p>
              <a:pPr algn="just">
                <a:lnSpc>
                  <a:spcPts val="5600"/>
                </a:lnSpc>
              </a:pP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Dự báo nâng cao (Forecasting):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Áp dụng các mô hình chuỗi thời gian như ARIMA hoặc Prophet để dự báo doanh thu tương lai, hỗ trợ lập kế hoạch nhập kho.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49531" y="1704498"/>
            <a:ext cx="14588938" cy="6030442"/>
            <a:chOff x="0" y="0"/>
            <a:chExt cx="19451917" cy="80405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luận và hướng phát triển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Hướng phát triển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45641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b="true" sz="32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Hệ thống gợi ý (Recommendation System): 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Xây dựng tính năng gợi ý sản phẩm bán chéo (Cross-sell) cho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từng nhóm khách hà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ng tiềm năng.</a:t>
              </a:r>
            </a:p>
            <a:p>
              <a:pPr algn="just">
                <a:lnSpc>
                  <a:spcPts val="5600"/>
                </a:lnSpc>
              </a:pP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ự động hóa Marketing: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Kết hợp kết quả RFM để kích hoạt các kịch bản chăm sóc khách hàng tự động (gửi mã giảm giá, email marketing)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834949" y="3511539"/>
            <a:ext cx="9002439" cy="214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15"/>
              </a:lnSpc>
            </a:pPr>
            <a:r>
              <a:rPr lang="en-US" b="true" sz="6500" spc="65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CẢM ƠN THẦY CÔ VÀ CÁC BẠN ĐÃ XEM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562691" y="66593"/>
              <a:ext cx="3563260" cy="365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165"/>
                </a:lnSpc>
              </a:pPr>
              <a:r>
                <a:rPr lang="en-US" b="true" sz="1899" spc="37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LIÊM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05621" y="763257"/>
            <a:ext cx="14200020" cy="1519550"/>
            <a:chOff x="0" y="0"/>
            <a:chExt cx="18933360" cy="2026067"/>
          </a:xfrm>
        </p:grpSpPr>
        <p:sp>
          <p:nvSpPr>
            <p:cNvPr name="AutoShape 3" id="3"/>
            <p:cNvSpPr/>
            <p:nvPr/>
          </p:nvSpPr>
          <p:spPr>
            <a:xfrm>
              <a:off x="0" y="2007017"/>
              <a:ext cx="18933360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18933360" cy="14479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207"/>
                </a:lnSpc>
              </a:pPr>
              <a:r>
                <a:rPr lang="en-US" b="true" sz="7199" spc="7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Giới thiệu đề tài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184870" y="2692991"/>
            <a:ext cx="14513427" cy="6231516"/>
            <a:chOff x="0" y="0"/>
            <a:chExt cx="19351236" cy="830868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142875"/>
              <a:ext cx="19351236" cy="10043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439"/>
                </a:lnSpc>
              </a:pPr>
              <a:r>
                <a:rPr lang="en-US" b="true" sz="4292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Mục tiêu: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617019"/>
              <a:ext cx="19351236" cy="66916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6918" indent="-323459" lvl="1">
                <a:lnSpc>
                  <a:spcPts val="4494"/>
                </a:lnSpc>
                <a:buFont typeface="Arial"/>
                <a:buChar char="•"/>
              </a:pPr>
              <a:r>
                <a:rPr lang="en-US" sz="299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Nắm vững quy trình: Nghiên cứu và áp dụng trọn vẹn quy trình Data Analytics (Thu thập -&gt; Làm sạch -&gt; Xử lý -&gt; Trực quan hóa).</a:t>
              </a:r>
            </a:p>
            <a:p>
              <a:pPr algn="l" marL="646918" indent="-323459" lvl="1">
                <a:lnSpc>
                  <a:spcPts val="4494"/>
                </a:lnSpc>
                <a:buFont typeface="Arial"/>
                <a:buChar char="•"/>
              </a:pPr>
              <a:r>
                <a:rPr lang="en-US" sz="299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Xử lý dữ liệu thực tế: Làm sạch và chuẩn hóa bộ dữ liệu Online Retail (xử lý dữ liệu thiếu, ngoại lai).</a:t>
              </a:r>
            </a:p>
            <a:p>
              <a:pPr algn="l" marL="646918" indent="-323459" lvl="1">
                <a:lnSpc>
                  <a:spcPts val="4494"/>
                </a:lnSpc>
                <a:buFont typeface="Arial"/>
                <a:buChar char="•"/>
              </a:pPr>
              <a:r>
                <a:rPr lang="en-US" sz="299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Phân tích chuyên sâu: Đánh giá xu hướng doanh thu và phân khúc khách hàng bằng mô hình RFM.</a:t>
              </a:r>
            </a:p>
            <a:p>
              <a:pPr algn="l" marL="646918" indent="-323459" lvl="1">
                <a:lnSpc>
                  <a:spcPts val="4494"/>
                </a:lnSpc>
                <a:buFont typeface="Arial"/>
                <a:buChar char="•"/>
              </a:pPr>
              <a:r>
                <a:rPr lang="en-US" sz="299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Xây dựng ứng dụng: Tạo Dashboard trực quan hóa kết quả phân tích bằng Python (Streamlit).</a:t>
              </a:r>
            </a:p>
            <a:p>
              <a:pPr algn="l">
                <a:lnSpc>
                  <a:spcPts val="4194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87450" y="930593"/>
            <a:ext cx="13713099" cy="7306193"/>
            <a:chOff x="0" y="0"/>
            <a:chExt cx="18284132" cy="9741591"/>
          </a:xfrm>
        </p:grpSpPr>
        <p:sp>
          <p:nvSpPr>
            <p:cNvPr name="AutoShape 3" id="3"/>
            <p:cNvSpPr/>
            <p:nvPr/>
          </p:nvSpPr>
          <p:spPr>
            <a:xfrm>
              <a:off x="0" y="1942937"/>
              <a:ext cx="17130803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17130803" cy="12873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295"/>
                </a:lnSpc>
              </a:pPr>
              <a:r>
                <a:rPr lang="en-US" b="true" sz="6399" spc="63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Nghiên cứu lý thuyết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465126"/>
              <a:ext cx="18284132" cy="72764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48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Dữ liệu nghiên cứu: Sử dụng bộ dữ liệu chuẩn Online Retail (từ UCI Machine Learning Repository) gồm hơn 540.000 dòng giao dịch thực tế để thực nghiệm.</a:t>
              </a:r>
            </a:p>
            <a:p>
              <a:pPr algn="l" marL="690881" indent="-345440" lvl="1">
                <a:lnSpc>
                  <a:spcPts val="48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Phân tích thống kê (Statistical Analysis): Sử dụng các chỉ số mô tả (Mean, Median, Std) và trực quan hóa để khám phá đặc điểm, xu hướng phân phối của dữ liệu giao dịch.</a:t>
              </a:r>
            </a:p>
            <a:p>
              <a:pPr algn="l" marL="690881" indent="-345440" lvl="1">
                <a:lnSpc>
                  <a:spcPts val="48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Mô hình RFM: Áp dụng kỹ thuật phân tích 3 chỉ số: Recency (Gần nhất) - Frequency (Tần suất) - Monetary (Giá trị) để phân khúc và đánh giá hành vi khách hàng.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9058" y="1028700"/>
            <a:ext cx="15389883" cy="7519037"/>
            <a:chOff x="0" y="0"/>
            <a:chExt cx="20519844" cy="10025383"/>
          </a:xfrm>
        </p:grpSpPr>
        <p:sp>
          <p:nvSpPr>
            <p:cNvPr name="AutoShape 3" id="3"/>
            <p:cNvSpPr/>
            <p:nvPr/>
          </p:nvSpPr>
          <p:spPr>
            <a:xfrm>
              <a:off x="0" y="2859196"/>
              <a:ext cx="20519844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20519844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Hiện thực hóa nghiên cứu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Công cụ và môi trường phát triển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008421"/>
              <a:ext cx="20519844" cy="7016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5280"/>
                </a:lnSpc>
                <a:buAutoNum type="arabicPeriod" startAt="1"/>
              </a:pPr>
              <a:r>
                <a:rPr lang="en-US" b="true" sz="32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Ngôn 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ngữ lập trình: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Python 3.10+ (Ngôn ngữ chuẩn cho Khoa học dữ liệu).</a:t>
              </a:r>
            </a:p>
            <a:p>
              <a:pPr algn="l" marL="690881" indent="-345440" lvl="1">
                <a:lnSpc>
                  <a:spcPts val="5280"/>
                </a:lnSpc>
                <a:buAutoNum type="arabicPeriod" startAt="1"/>
              </a:pP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Môi trường thực nghiệm:</a:t>
              </a:r>
            </a:p>
            <a:p>
              <a:pPr algn="l" marL="690881" indent="-345440" lvl="1">
                <a:lnSpc>
                  <a:spcPts val="528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Google Colab: Dùng để chạy mã phân tích và huấn luyện mô hình nhanh chóng.</a:t>
              </a:r>
            </a:p>
            <a:p>
              <a:pPr algn="l" marL="690881" indent="-345440" lvl="1">
                <a:lnSpc>
                  <a:spcPts val="5280"/>
                </a:lnSpc>
                <a:buAutoNum type="arabicPeriod" startAt="1"/>
              </a:pP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Thư viện chính (Libraries):</a:t>
              </a:r>
            </a:p>
            <a:p>
              <a:pPr algn="l" marL="690881" indent="-345440" lvl="1">
                <a:lnSpc>
                  <a:spcPts val="528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Xử lý dữ liệu: Pandas, NumPy.</a:t>
              </a:r>
            </a:p>
            <a:p>
              <a:pPr algn="l" marL="690881" indent="-345440" lvl="1">
                <a:lnSpc>
                  <a:spcPts val="528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Trực quan hóa: Matplotlib, Seaborn (Vẽ biểu đồ).</a:t>
              </a:r>
            </a:p>
            <a:p>
              <a:pPr algn="l" marL="690881" indent="-345440" lvl="1">
                <a:lnSpc>
                  <a:spcPts val="528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Ứng dụng Web: Streamlit (Tạo Dashboard tương tác).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4738" y="1429173"/>
            <a:ext cx="14238524" cy="6735292"/>
            <a:chOff x="0" y="0"/>
            <a:chExt cx="18984698" cy="8980389"/>
          </a:xfrm>
        </p:grpSpPr>
        <p:sp>
          <p:nvSpPr>
            <p:cNvPr name="AutoShape 3" id="3"/>
            <p:cNvSpPr/>
            <p:nvPr/>
          </p:nvSpPr>
          <p:spPr>
            <a:xfrm>
              <a:off x="0" y="2992687"/>
              <a:ext cx="18984698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8984698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Hiện thực hóa nghiên cứu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Quy trình Phân tích dữ liệu (Workflow)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8984698" cy="5503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5600"/>
                </a:lnSpc>
                <a:buAutoNum type="arabicPeriod" startAt="1"/>
              </a:pPr>
              <a:r>
                <a:rPr lang="en-US" b="true" sz="32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Thu thập d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ữ liệu: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Tải bộ dữ liệu Online Retail từ UCI Machine Learning Repository (541.909 dòng giao dịch).</a:t>
              </a:r>
            </a:p>
            <a:p>
              <a:pPr algn="l" marL="690881" indent="-345440" lvl="1">
                <a:lnSpc>
                  <a:spcPts val="5600"/>
                </a:lnSpc>
                <a:buAutoNum type="arabicPeriod" startAt="1"/>
              </a:pP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Tiền xử lý (Preprocessing):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</a:p>
            <a:p>
              <a:pPr algn="l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Làm sạch giá trị thiếu (Gán nhãn "GUEST" cho khách vãng lai).</a:t>
              </a:r>
            </a:p>
            <a:p>
              <a:pPr algn="l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Xử lý dữ liệu ngoại lai (Outliers) và chuẩn hóa định dạng thời gian.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4738" y="1429173"/>
            <a:ext cx="14238524" cy="7440142"/>
            <a:chOff x="0" y="0"/>
            <a:chExt cx="18984698" cy="9920189"/>
          </a:xfrm>
        </p:grpSpPr>
        <p:sp>
          <p:nvSpPr>
            <p:cNvPr name="AutoShape 3" id="3"/>
            <p:cNvSpPr/>
            <p:nvPr/>
          </p:nvSpPr>
          <p:spPr>
            <a:xfrm>
              <a:off x="0" y="2992687"/>
              <a:ext cx="18984698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8984698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Hiện thực hóa nghiên cứu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Quy trình Phân tích dữ liệu (Workflow)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8984698" cy="6443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3.</a:t>
              </a:r>
              <a:r>
                <a:rPr lang="en-US" b="true" sz="32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Phân tích thống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kê: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Tính toán các chỉ số doanh thu, xác định xu hướng theo thời gian và sản phẩm bán chạy.</a:t>
              </a:r>
            </a:p>
            <a:p>
              <a:pPr algn="l">
                <a:lnSpc>
                  <a:spcPts val="5600"/>
                </a:lnSpc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4. 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Phân tích RFM: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Phân khúc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khách hàng dựa trên 3 chỉ số: Thời gian mua gần nhất (R) - Tần suất mua (F) - Giá trị đơn hàng (M).</a:t>
              </a:r>
            </a:p>
            <a:p>
              <a:pPr algn="l">
                <a:lnSpc>
                  <a:spcPts val="5600"/>
                </a:lnSpc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5. </a:t>
              </a:r>
              <a:r>
                <a:rPr lang="en-US" b="true" sz="3200" u="non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Đánh giá &amp; Trực quan hóa: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Xây dựng Dashboard hiển thị kết quả và rút ra nhận định kinh doanh.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4738" y="1028700"/>
            <a:ext cx="14588938" cy="7440142"/>
            <a:chOff x="0" y="0"/>
            <a:chExt cx="19451917" cy="9920189"/>
          </a:xfrm>
        </p:grpSpPr>
        <p:sp>
          <p:nvSpPr>
            <p:cNvPr name="AutoShape 3" id="3"/>
            <p:cNvSpPr/>
            <p:nvPr/>
          </p:nvSpPr>
          <p:spPr>
            <a:xfrm flipV="true">
              <a:off x="0" y="2992687"/>
              <a:ext cx="19451917" cy="0"/>
            </a:xfrm>
            <a:prstGeom prst="line">
              <a:avLst/>
            </a:prstGeom>
            <a:ln cap="flat" w="381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304800"/>
              <a:ext cx="19451917" cy="284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6400" spc="64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Kết quả thực nghiệm</a:t>
              </a:r>
            </a:p>
            <a:p>
              <a:pPr algn="l" marL="0" indent="0" lvl="0">
                <a:lnSpc>
                  <a:spcPts val="6930"/>
                </a:lnSpc>
              </a:pPr>
              <a:r>
                <a:rPr lang="en-US" b="true" sz="4200" spc="42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Tiền xử lý &amp; Phân tích xu hướng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76421"/>
              <a:ext cx="19178364" cy="6443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Làm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sạ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ch </a:t>
              </a:r>
              <a:r>
                <a:rPr lang="en-US" sz="3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dữ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liệu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Xử lý triệt để dữ liệu nhiễu và ngoại lai, giữ lại được 97% dữ liệu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ợp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lệ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(526,003 dòng). Độ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lệch chuẩn giảm hơn 85%, giúp dữ liệu ổn định và tin cậy.</a:t>
              </a:r>
            </a:p>
            <a:p>
              <a:pPr algn="just">
                <a:lnSpc>
                  <a:spcPts val="5600"/>
                </a:lnSpc>
              </a:pPr>
            </a:p>
            <a:p>
              <a:pPr algn="just" marL="690881" indent="-345440" lvl="1">
                <a:lnSpc>
                  <a:spcPts val="5600"/>
                </a:lnSpc>
                <a:buFont typeface="Arial"/>
                <a:buChar char="•"/>
              </a:pP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Tính mùa vụ: Phát hiện doanh thu tăng trưởng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mạ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nh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vào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cu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ối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năm, đạt đỉnh điểm vào Tháng 11 (&gt;£1.15 triệu) để chuẩn bị cho kỳ nghỉ lễ.</a:t>
              </a:r>
            </a:p>
            <a:p>
              <a:pPr algn="l">
                <a:lnSpc>
                  <a:spcPts val="486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481659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816593" cy="299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64837" y="9589260"/>
            <a:ext cx="3094463" cy="366780"/>
            <a:chOff x="0" y="0"/>
            <a:chExt cx="4125951" cy="48904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62691" y="3728"/>
              <a:ext cx="3563260" cy="481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6"/>
                </a:lnSpc>
              </a:pPr>
              <a:r>
                <a:rPr lang="en-US" sz="2400" spc="4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Cô Nhân Quý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5400000">
              <a:off x="-39568" y="39568"/>
              <a:ext cx="489041" cy="409905"/>
            </a:xfrm>
            <a:custGeom>
              <a:avLst/>
              <a:gdLst/>
              <a:ahLst/>
              <a:cxnLst/>
              <a:rect r="r" b="b" t="t" l="l"/>
              <a:pathLst>
                <a:path h="409905" w="489041">
                  <a:moveTo>
                    <a:pt x="0" y="0"/>
                  </a:moveTo>
                  <a:lnTo>
                    <a:pt x="489041" y="0"/>
                  </a:lnTo>
                  <a:lnTo>
                    <a:pt x="489041" y="409905"/>
                  </a:lnTo>
                  <a:lnTo>
                    <a:pt x="0" y="4099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DAG6bikShHc</dc:identifier>
  <dcterms:modified xsi:type="dcterms:W3CDTF">2011-08-01T06:04:30Z</dcterms:modified>
  <cp:revision>1</cp:revision>
  <dc:title>Đề xuất dự án Bài thuyết trình doanh nghiệp theo Phong cách Tối Đơn giản Đen Trắng</dc:title>
</cp:coreProperties>
</file>

<file path=docProps/thumbnail.jpeg>
</file>